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75" r:id="rId6"/>
    <p:sldId id="276" r:id="rId7"/>
    <p:sldId id="259" r:id="rId8"/>
    <p:sldId id="264" r:id="rId9"/>
    <p:sldId id="260" r:id="rId10"/>
    <p:sldId id="261" r:id="rId11"/>
    <p:sldId id="265" r:id="rId12"/>
    <p:sldId id="274" r:id="rId13"/>
    <p:sldId id="273" r:id="rId14"/>
    <p:sldId id="266" r:id="rId15"/>
    <p:sldId id="267" r:id="rId16"/>
    <p:sldId id="262" r:id="rId17"/>
    <p:sldId id="268" r:id="rId18"/>
    <p:sldId id="269" r:id="rId19"/>
    <p:sldId id="270" r:id="rId20"/>
    <p:sldId id="277" r:id="rId21"/>
    <p:sldId id="278" r:id="rId22"/>
    <p:sldId id="280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AE578-546F-4AE5-BEC4-95DBE50F0BEB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370EE-F059-48C8-8D92-6B563FB0FC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AE578-546F-4AE5-BEC4-95DBE50F0BEB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370EE-F059-48C8-8D92-6B563FB0F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AE578-546F-4AE5-BEC4-95DBE50F0BEB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370EE-F059-48C8-8D92-6B563FB0F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AE578-546F-4AE5-BEC4-95DBE50F0BEB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370EE-F059-48C8-8D92-6B563FB0F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AE578-546F-4AE5-BEC4-95DBE50F0BEB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370EE-F059-48C8-8D92-6B563FB0FCC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AE578-546F-4AE5-BEC4-95DBE50F0BEB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370EE-F059-48C8-8D92-6B563FB0F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AE578-546F-4AE5-BEC4-95DBE50F0BEB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370EE-F059-48C8-8D92-6B563FB0F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AE578-546F-4AE5-BEC4-95DBE50F0BEB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370EE-F059-48C8-8D92-6B563FB0F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AE578-546F-4AE5-BEC4-95DBE50F0BEB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370EE-F059-48C8-8D92-6B563FB0FCC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AE578-546F-4AE5-BEC4-95DBE50F0BEB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370EE-F059-48C8-8D92-6B563FB0F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AE578-546F-4AE5-BEC4-95DBE50F0BEB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370EE-F059-48C8-8D92-6B563FB0FC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5AAE578-546F-4AE5-BEC4-95DBE50F0BEB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0E370EE-F059-48C8-8D92-6B563FB0FCC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4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023" y="438231"/>
            <a:ext cx="4286280" cy="6037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Существует несколько форм </a:t>
            </a:r>
            <a:r>
              <a:rPr lang="ru-RU" sz="3600" dirty="0" err="1" smtClean="0"/>
              <a:t>муковисцидоза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000240"/>
            <a:ext cx="7498080" cy="4143404"/>
          </a:xfrm>
        </p:spPr>
        <p:txBody>
          <a:bodyPr/>
          <a:lstStyle/>
          <a:p>
            <a:r>
              <a:rPr lang="ru-RU" dirty="0" smtClean="0"/>
              <a:t>лёгочная форма</a:t>
            </a:r>
          </a:p>
          <a:p>
            <a:r>
              <a:rPr lang="ru-RU" dirty="0" smtClean="0"/>
              <a:t>кишечная форма</a:t>
            </a:r>
          </a:p>
          <a:p>
            <a:r>
              <a:rPr lang="ru-RU" dirty="0" smtClean="0"/>
              <a:t>смешанная форма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Встречаются также и другие формы болезни.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Лёгочная форма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28736"/>
            <a:ext cx="7498080" cy="48006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Клинически протекает, как тяжелая хроническая пневмония, непрерывно рецидивирующая, с выраженным синдромом обструкции (синдром непроходимости респираторного тракта) дыхательных путей. Рецидивирующее течение </a:t>
            </a:r>
            <a:r>
              <a:rPr lang="ru-RU" dirty="0" err="1" smtClean="0"/>
              <a:t>бронхолегочной</a:t>
            </a:r>
            <a:r>
              <a:rPr lang="ru-RU" dirty="0" smtClean="0"/>
              <a:t> патологии обусловлено развитием т.н. порочного круга. Суть его в том, что накапливаемый в просвете дыхательных путей вязкий секрет приводит к </a:t>
            </a:r>
            <a:r>
              <a:rPr lang="ru-RU" dirty="0" err="1" smtClean="0"/>
              <a:t>обтурации</a:t>
            </a:r>
            <a:r>
              <a:rPr lang="ru-RU" dirty="0" smtClean="0"/>
              <a:t> (закупорка) дыхательных путей, которая в свою очередь способствует развитию хронического воспаления.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835025"/>
            <a:ext cx="6879158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58481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202091_big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32859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66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Кишечная форма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96752"/>
            <a:ext cx="7498080" cy="50325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Характеризуется </a:t>
            </a:r>
            <a:r>
              <a:rPr lang="ru-RU" sz="2000" dirty="0" err="1" smtClean="0"/>
              <a:t>диспептическим</a:t>
            </a:r>
            <a:r>
              <a:rPr lang="ru-RU" sz="2000" dirty="0" smtClean="0"/>
              <a:t> синдромом с типичным стулом (</a:t>
            </a:r>
            <a:r>
              <a:rPr lang="ru-RU" sz="2000" dirty="0" err="1" smtClean="0"/>
              <a:t>полифекалия</a:t>
            </a:r>
            <a:r>
              <a:rPr lang="ru-RU" sz="2000" dirty="0" smtClean="0"/>
              <a:t>, </a:t>
            </a:r>
            <a:r>
              <a:rPr lang="ru-RU" sz="2000" dirty="0" err="1" smtClean="0"/>
              <a:t>стеаторея</a:t>
            </a:r>
            <a:r>
              <a:rPr lang="ru-RU" sz="2000" dirty="0" smtClean="0"/>
              <a:t>, </a:t>
            </a:r>
            <a:r>
              <a:rPr lang="ru-RU" sz="2000" dirty="0" err="1" smtClean="0"/>
              <a:t>креаторея</a:t>
            </a:r>
            <a:r>
              <a:rPr lang="ru-RU" sz="2000" dirty="0" smtClean="0"/>
              <a:t>). Это связано с выраженной ферментативной недостаточностью поджелудочной железы - дефицитом липазы, трипсина, амилазы. Из других клинических проявлений может быть выпадение прямой кишки, </a:t>
            </a:r>
            <a:r>
              <a:rPr lang="ru-RU" sz="2000" dirty="0" err="1" smtClean="0"/>
              <a:t>гастроэзофагальный</a:t>
            </a:r>
            <a:r>
              <a:rPr lang="ru-RU" sz="2000" dirty="0" smtClean="0"/>
              <a:t> рефлюкс. </a:t>
            </a:r>
            <a:r>
              <a:rPr lang="ru-RU" sz="2000" dirty="0" err="1" smtClean="0"/>
              <a:t>Моносимптомным</a:t>
            </a:r>
            <a:r>
              <a:rPr lang="ru-RU" sz="2000" dirty="0"/>
              <a:t> </a:t>
            </a:r>
            <a:r>
              <a:rPr lang="ru-RU" sz="2000" dirty="0" smtClean="0"/>
              <a:t>проявлением </a:t>
            </a:r>
            <a:r>
              <a:rPr lang="ru-RU" sz="2000" dirty="0" err="1" smtClean="0"/>
              <a:t>муковисцидоза</a:t>
            </a:r>
            <a:r>
              <a:rPr lang="ru-RU" sz="2000" dirty="0" smtClean="0"/>
              <a:t> является </a:t>
            </a:r>
            <a:r>
              <a:rPr lang="ru-RU" sz="2000" dirty="0" err="1" smtClean="0"/>
              <a:t>мекониальный</a:t>
            </a:r>
            <a:r>
              <a:rPr lang="ru-RU" sz="2000" dirty="0" smtClean="0"/>
              <a:t> </a:t>
            </a:r>
            <a:r>
              <a:rPr lang="ru-RU" sz="2000" dirty="0" err="1" smtClean="0"/>
              <a:t>илеус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мекониальная</a:t>
            </a:r>
            <a:r>
              <a:rPr lang="ru-RU" sz="2000" dirty="0" smtClean="0"/>
              <a:t> непроходимость.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374441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формы: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196752"/>
            <a:ext cx="6192688" cy="408963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Отечно-анемическая</a:t>
            </a:r>
            <a:r>
              <a:rPr lang="ru-RU" sz="2400" dirty="0" smtClean="0"/>
              <a:t> - у детей периода новорожденности, проявляющаяся отеками, выраженной бледностью кожи и слизистых, желтухой, увеличением печени. несколько позже присоединяются кишечные расстройства.</a:t>
            </a:r>
          </a:p>
          <a:p>
            <a:r>
              <a:rPr lang="ru-RU" sz="2400" b="1" dirty="0" smtClean="0"/>
              <a:t>Печеночная форма</a:t>
            </a:r>
            <a:r>
              <a:rPr lang="ru-RU" sz="2400" dirty="0" smtClean="0"/>
              <a:t> - сопровождается клиникой гепатита, цирроза печени.</a:t>
            </a:r>
          </a:p>
          <a:p>
            <a:r>
              <a:rPr lang="ru-RU" sz="2400" b="1" dirty="0" smtClean="0"/>
              <a:t>Дистрофическая форма</a:t>
            </a:r>
            <a:r>
              <a:rPr lang="ru-RU" sz="2400" dirty="0" smtClean="0"/>
              <a:t> у детей дошкольного возраста – значительное отставание в физическом развитии, дистрофия, </a:t>
            </a:r>
            <a:r>
              <a:rPr lang="ru-RU" sz="2400" dirty="0" err="1" smtClean="0"/>
              <a:t>анорексия</a:t>
            </a:r>
            <a:r>
              <a:rPr lang="ru-RU" sz="2400" dirty="0" smtClean="0"/>
              <a:t> при отсутствии явных поражений </a:t>
            </a:r>
            <a:r>
              <a:rPr lang="ru-RU" sz="2400" dirty="0" err="1" smtClean="0"/>
              <a:t>желудочно</a:t>
            </a:r>
            <a:r>
              <a:rPr lang="ru-RU" sz="2400" dirty="0" smtClean="0"/>
              <a:t>- кишечного тракта и органов дыхания.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5" y="1721752"/>
            <a:ext cx="23336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498080" cy="20648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Больные </a:t>
            </a:r>
            <a:r>
              <a:rPr lang="ru-RU" sz="2400" dirty="0" err="1" smtClean="0"/>
              <a:t>муковисцидозом</a:t>
            </a:r>
            <a:r>
              <a:rPr lang="ru-RU" sz="2400" dirty="0" smtClean="0"/>
              <a:t> не заразны и умственно совершенно полноценны. Они </a:t>
            </a:r>
            <a:r>
              <a:rPr lang="ru-RU" sz="2400" dirty="0"/>
              <a:t>могут создавать семьи. Если второй супруг не является носителем дефектного гена, такие пары могут иметь здоровых детей, по-настоящему одаренных и интеллектуально </a:t>
            </a:r>
            <a:r>
              <a:rPr lang="ru-RU" sz="2400" dirty="0" smtClean="0"/>
              <a:t>развитых.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9"/>
            <a:ext cx="4416152" cy="348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52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solidFill>
                  <a:schemeClr val="tx2"/>
                </a:solidFill>
              </a:rPr>
              <a:t>Основу лечения составляет диетотерапия. Общим положением диетотерапии детей с </a:t>
            </a:r>
            <a:r>
              <a:rPr lang="ru-RU" sz="2800" dirty="0" err="1" smtClean="0">
                <a:solidFill>
                  <a:schemeClr val="tx2"/>
                </a:solidFill>
              </a:rPr>
              <a:t>муковисцидозом</a:t>
            </a:r>
            <a:r>
              <a:rPr lang="ru-RU" sz="2800" dirty="0" smtClean="0">
                <a:solidFill>
                  <a:schemeClr val="tx2"/>
                </a:solidFill>
              </a:rPr>
              <a:t> является активное увеличение энергообеспечения, достижение хорошего </a:t>
            </a:r>
            <a:r>
              <a:rPr lang="ru-RU" sz="2800" dirty="0" err="1" smtClean="0">
                <a:solidFill>
                  <a:schemeClr val="tx2"/>
                </a:solidFill>
              </a:rPr>
              <a:t>нутритивного</a:t>
            </a:r>
            <a:r>
              <a:rPr lang="ru-RU" sz="2800" dirty="0" smtClean="0">
                <a:solidFill>
                  <a:schemeClr val="tx2"/>
                </a:solidFill>
              </a:rPr>
              <a:t> статуса. Это достигается увеличением калорийности пищи на 20-25 % за счет белков (до 3-5 г/кг) и, в последнее время, за счет жиров.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foodpyram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714752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4314" y="142852"/>
            <a:ext cx="8146842" cy="300039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dirty="0" smtClean="0"/>
              <a:t>                  </a:t>
            </a:r>
            <a:r>
              <a:rPr lang="ru-RU" sz="2400" dirty="0" smtClean="0">
                <a:solidFill>
                  <a:schemeClr val="tx2"/>
                </a:solidFill>
              </a:rPr>
              <a:t>В лечении </a:t>
            </a:r>
            <a:r>
              <a:rPr lang="ru-RU" sz="2400" dirty="0" err="1" smtClean="0">
                <a:solidFill>
                  <a:schemeClr val="tx2"/>
                </a:solidFill>
              </a:rPr>
              <a:t>микробно</a:t>
            </a:r>
            <a:r>
              <a:rPr lang="ru-RU" sz="2400" dirty="0" smtClean="0">
                <a:solidFill>
                  <a:schemeClr val="tx2"/>
                </a:solidFill>
              </a:rPr>
              <a:t>-воспалительных процессов при </a:t>
            </a:r>
            <a:r>
              <a:rPr lang="ru-RU" sz="2400" dirty="0" err="1" smtClean="0">
                <a:solidFill>
                  <a:schemeClr val="tx2"/>
                </a:solidFill>
              </a:rPr>
              <a:t>муковисцидозе</a:t>
            </a:r>
            <a:r>
              <a:rPr lang="ru-RU" sz="2400" dirty="0" smtClean="0">
                <a:solidFill>
                  <a:schemeClr val="tx2"/>
                </a:solidFill>
              </a:rPr>
              <a:t> требуется применение резервных антибиотиков нового поколения – </a:t>
            </a:r>
            <a:r>
              <a:rPr lang="ru-RU" sz="2400" dirty="0" err="1" smtClean="0">
                <a:solidFill>
                  <a:schemeClr val="tx2"/>
                </a:solidFill>
              </a:rPr>
              <a:t>фторхинолоны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</a:rPr>
              <a:t>карбапенемы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</a:rPr>
              <a:t>аминогликозиды</a:t>
            </a:r>
            <a:r>
              <a:rPr lang="ru-RU" sz="2400" dirty="0" smtClean="0">
                <a:solidFill>
                  <a:schemeClr val="tx2"/>
                </a:solidFill>
              </a:rPr>
              <a:t> и максимальные их дозы, </a:t>
            </a:r>
            <a:r>
              <a:rPr lang="ru-RU" sz="2400" dirty="0" err="1" smtClean="0">
                <a:solidFill>
                  <a:schemeClr val="tx2"/>
                </a:solidFill>
              </a:rPr>
              <a:t>муколитические</a:t>
            </a:r>
            <a:r>
              <a:rPr lang="ru-RU" sz="2400" dirty="0" smtClean="0">
                <a:solidFill>
                  <a:schemeClr val="tx2"/>
                </a:solidFill>
              </a:rPr>
              <a:t> средства – АСС и др., а также </a:t>
            </a:r>
            <a:r>
              <a:rPr lang="ru-RU" sz="2400" dirty="0" err="1" smtClean="0">
                <a:solidFill>
                  <a:schemeClr val="tx2"/>
                </a:solidFill>
              </a:rPr>
              <a:t>глюкокортикоиды</a:t>
            </a:r>
            <a:r>
              <a:rPr lang="ru-RU" sz="2400" dirty="0" smtClean="0">
                <a:solidFill>
                  <a:schemeClr val="tx2"/>
                </a:solidFill>
              </a:rPr>
              <a:t>, НПВС (при обострении процесса).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Об эффективности комплексной терапии свидетельствует улучшение </a:t>
            </a:r>
            <a:r>
              <a:rPr lang="ru-RU" sz="2400" dirty="0" err="1" smtClean="0">
                <a:solidFill>
                  <a:schemeClr val="tx2"/>
                </a:solidFill>
              </a:rPr>
              <a:t>нутритивного</a:t>
            </a:r>
            <a:r>
              <a:rPr lang="ru-RU" sz="2400" dirty="0" smtClean="0">
                <a:solidFill>
                  <a:schemeClr val="tx2"/>
                </a:solidFill>
              </a:rPr>
              <a:t> статуса, удовлетворительная прибавка массы тела.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far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059569"/>
            <a:ext cx="5000660" cy="374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28604"/>
            <a:ext cx="7498080" cy="20526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        </a:t>
            </a:r>
            <a:r>
              <a:rPr lang="ru-RU" sz="2400" dirty="0" smtClean="0">
                <a:solidFill>
                  <a:schemeClr val="tx2"/>
                </a:solidFill>
              </a:rPr>
              <a:t>Научные разработки в лечении </a:t>
            </a:r>
            <a:r>
              <a:rPr lang="ru-RU" sz="2400" dirty="0" err="1" smtClean="0">
                <a:solidFill>
                  <a:schemeClr val="tx2"/>
                </a:solidFill>
              </a:rPr>
              <a:t>муковисцидоза</a:t>
            </a:r>
            <a:r>
              <a:rPr lang="ru-RU" sz="2400" dirty="0" smtClean="0">
                <a:solidFill>
                  <a:schemeClr val="tx2"/>
                </a:solidFill>
              </a:rPr>
              <a:t> – во Франции при лечении легочной формы </a:t>
            </a:r>
            <a:r>
              <a:rPr lang="ru-RU" sz="2400" dirty="0" err="1" smtClean="0">
                <a:solidFill>
                  <a:schemeClr val="tx2"/>
                </a:solidFill>
              </a:rPr>
              <a:t>муковисцидоза</a:t>
            </a:r>
            <a:r>
              <a:rPr lang="ru-RU" sz="2400" dirty="0" smtClean="0">
                <a:solidFill>
                  <a:schemeClr val="tx2"/>
                </a:solidFill>
              </a:rPr>
              <a:t> – трансплантация органов (</a:t>
            </a:r>
            <a:r>
              <a:rPr lang="ru-RU" sz="2400" dirty="0" err="1" smtClean="0">
                <a:solidFill>
                  <a:schemeClr val="tx2"/>
                </a:solidFill>
              </a:rPr>
              <a:t>легкие-сердце</a:t>
            </a:r>
            <a:r>
              <a:rPr lang="ru-RU" sz="2400" dirty="0" smtClean="0">
                <a:solidFill>
                  <a:schemeClr val="tx2"/>
                </a:solidFill>
              </a:rPr>
              <a:t>), проводятся исследования в области генной терапии.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nm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500306"/>
            <a:ext cx="4962536" cy="404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642918"/>
            <a:ext cx="7498080" cy="1143000"/>
          </a:xfrm>
        </p:spPr>
        <p:txBody>
          <a:bodyPr>
            <a:noAutofit/>
          </a:bodyPr>
          <a:lstStyle/>
          <a:p>
            <a:r>
              <a:rPr lang="ru-RU" sz="2400" i="1" dirty="0" err="1" smtClean="0"/>
              <a:t>Муковисцидоз</a:t>
            </a:r>
            <a:r>
              <a:rPr lang="ru-RU" sz="2400" i="1" dirty="0" smtClean="0"/>
              <a:t> (кистозный фиброз) - наследственное заболевание, сопровождающееся нарушением функций многих желез, которые начинают вырабатывать патологический секрет, что в результате приводит к поражению пищеварительного тракта и легких.</a:t>
            </a:r>
            <a:endParaRPr lang="ru-RU" sz="2400" dirty="0"/>
          </a:p>
        </p:txBody>
      </p:sp>
      <p:pic>
        <p:nvPicPr>
          <p:cNvPr id="4" name="Рисунок 3" descr="fe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500306"/>
            <a:ext cx="6048448" cy="39446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76672"/>
            <a:ext cx="576064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Тест-система для выявления мутаций, вызывающих </a:t>
            </a:r>
            <a:r>
              <a:rPr lang="ru-RU" sz="2800" dirty="0" err="1">
                <a:solidFill>
                  <a:srgbClr val="FF0000"/>
                </a:solidFill>
              </a:rPr>
              <a:t>муковисцидоз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Позволяет </a:t>
            </a:r>
            <a:r>
              <a:rPr lang="ru-RU" sz="2000" dirty="0">
                <a:solidFill>
                  <a:schemeClr val="tx2"/>
                </a:solidFill>
              </a:rPr>
              <a:t>выявлять 31 мутацию, включая 24 наиболее распространенные в европейских популяциях.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Принцип</a:t>
            </a:r>
            <a:r>
              <a:rPr lang="ru-RU" sz="2000" dirty="0">
                <a:solidFill>
                  <a:schemeClr val="tx2"/>
                </a:solidFill>
              </a:rPr>
              <a:t>: ПЦР-амплификация </a:t>
            </a:r>
            <a:r>
              <a:rPr lang="ru-RU" sz="2000" dirty="0" err="1">
                <a:solidFill>
                  <a:schemeClr val="tx2"/>
                </a:solidFill>
              </a:rPr>
              <a:t>мишеневых</a:t>
            </a:r>
            <a:r>
              <a:rPr lang="ru-RU" sz="2000" dirty="0">
                <a:solidFill>
                  <a:schemeClr val="tx2"/>
                </a:solidFill>
              </a:rPr>
              <a:t> участков гена CFTR с последующей </a:t>
            </a:r>
            <a:r>
              <a:rPr lang="ru-RU" sz="2000" dirty="0" err="1">
                <a:solidFill>
                  <a:schemeClr val="tx2"/>
                </a:solidFill>
              </a:rPr>
              <a:t>лигазной</a:t>
            </a:r>
            <a:r>
              <a:rPr lang="ru-RU" sz="2000" dirty="0">
                <a:solidFill>
                  <a:schemeClr val="tx2"/>
                </a:solidFill>
              </a:rPr>
              <a:t> реакцией с участием аллель-специфичных </a:t>
            </a:r>
            <a:r>
              <a:rPr lang="ru-RU" sz="2000" dirty="0" err="1">
                <a:solidFill>
                  <a:schemeClr val="tx2"/>
                </a:solidFill>
              </a:rPr>
              <a:t>олигонуклеотидов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Все </a:t>
            </a:r>
            <a:r>
              <a:rPr lang="ru-RU" sz="2000" dirty="0">
                <a:solidFill>
                  <a:schemeClr val="tx2"/>
                </a:solidFill>
              </a:rPr>
              <a:t>реакции проводятся в одной пробирке (одновременная амплификация </a:t>
            </a:r>
            <a:r>
              <a:rPr lang="ru-RU" sz="2000" dirty="0" smtClean="0">
                <a:solidFill>
                  <a:schemeClr val="tx2"/>
                </a:solidFill>
              </a:rPr>
              <a:t>15 </a:t>
            </a:r>
            <a:r>
              <a:rPr lang="ru-RU" sz="2000" dirty="0">
                <a:solidFill>
                  <a:schemeClr val="tx2"/>
                </a:solidFill>
              </a:rPr>
              <a:t>ПЦР-продуктов и избирательное </a:t>
            </a:r>
            <a:r>
              <a:rPr lang="ru-RU" sz="2000" dirty="0" err="1">
                <a:solidFill>
                  <a:schemeClr val="tx2"/>
                </a:solidFill>
              </a:rPr>
              <a:t>лигирование</a:t>
            </a:r>
            <a:r>
              <a:rPr lang="ru-RU" sz="2000" dirty="0">
                <a:solidFill>
                  <a:schemeClr val="tx2"/>
                </a:solidFill>
              </a:rPr>
              <a:t> 60 </a:t>
            </a:r>
            <a:r>
              <a:rPr lang="ru-RU" sz="2000" dirty="0" err="1">
                <a:solidFill>
                  <a:schemeClr val="tx2"/>
                </a:solidFill>
              </a:rPr>
              <a:t>олигонуклеотидов</a:t>
            </a:r>
            <a:r>
              <a:rPr lang="ru-RU" sz="2000" dirty="0">
                <a:solidFill>
                  <a:schemeClr val="tx2"/>
                </a:solidFill>
              </a:rPr>
              <a:t>).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Продукты </a:t>
            </a:r>
            <a:r>
              <a:rPr lang="ru-RU" sz="2000" dirty="0" err="1">
                <a:solidFill>
                  <a:schemeClr val="tx2"/>
                </a:solidFill>
              </a:rPr>
              <a:t>лигазной</a:t>
            </a:r>
            <a:r>
              <a:rPr lang="ru-RU" sz="2000" dirty="0">
                <a:solidFill>
                  <a:schemeClr val="tx2"/>
                </a:solidFill>
              </a:rPr>
              <a:t> реакции подвергаются электрофорезу на автоматическом </a:t>
            </a:r>
            <a:r>
              <a:rPr lang="ru-RU" sz="2000" dirty="0" err="1">
                <a:solidFill>
                  <a:schemeClr val="tx2"/>
                </a:solidFill>
              </a:rPr>
              <a:t>секвенаторе</a:t>
            </a:r>
            <a:r>
              <a:rPr lang="ru-RU" sz="2000" dirty="0">
                <a:solidFill>
                  <a:schemeClr val="tx2"/>
                </a:solidFill>
              </a:rPr>
              <a:t>.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С </a:t>
            </a:r>
            <a:r>
              <a:rPr lang="ru-RU" sz="2000" dirty="0">
                <a:solidFill>
                  <a:schemeClr val="tx2"/>
                </a:solidFill>
              </a:rPr>
              <a:t>помощью программного обеспечения автоматически определяется длина продуктов </a:t>
            </a:r>
            <a:r>
              <a:rPr lang="ru-RU" sz="2000" dirty="0" err="1">
                <a:solidFill>
                  <a:schemeClr val="tx2"/>
                </a:solidFill>
              </a:rPr>
              <a:t>лигирования</a:t>
            </a:r>
            <a:r>
              <a:rPr lang="ru-RU" sz="2000" dirty="0">
                <a:solidFill>
                  <a:schemeClr val="tx2"/>
                </a:solidFill>
              </a:rPr>
              <a:t> и наличие/отсутствие мутаций.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0768"/>
            <a:ext cx="2483768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33788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46064" cy="568863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Прогноз</a:t>
            </a:r>
            <a:r>
              <a:rPr lang="ru-RU" sz="4400" dirty="0" smtClean="0"/>
              <a:t> </a:t>
            </a:r>
            <a:r>
              <a:rPr lang="ru-RU" sz="2700" dirty="0"/>
              <a:t>при </a:t>
            </a:r>
            <a:r>
              <a:rPr lang="ru-RU" sz="2700" dirty="0" err="1"/>
              <a:t>муковисцидозе</a:t>
            </a:r>
            <a:r>
              <a:rPr lang="ru-RU" sz="2700" dirty="0"/>
              <a:t> до настоящего времени остаётся неблагоприятным. Летальность составляет 50—60 %, среди детей раннего возраста — выше. Поздняя диагностика заболевания и неадекватная терапия значительно ухудшают прогноз. Большое значение приобретает медико-генетическое консультирование семей, в которых есть больные </a:t>
            </a:r>
            <a:r>
              <a:rPr lang="ru-RU" sz="2700" dirty="0" err="1"/>
              <a:t>муковисцидозом</a:t>
            </a:r>
            <a:r>
              <a:rPr lang="ru-RU" sz="2700" dirty="0"/>
              <a:t>.</a:t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Критерием качества диагностики и лечения </a:t>
            </a:r>
            <a:r>
              <a:rPr lang="ru-RU" sz="2700" dirty="0" err="1"/>
              <a:t>муковисцидоза</a:t>
            </a:r>
            <a:r>
              <a:rPr lang="ru-RU" sz="2700" dirty="0"/>
              <a:t> является средняя продолжительность жизни больных. В европейских странах этот показатель достигает 40 лет, в Канаде и США — 48 лет, а в России — 22—29 </a:t>
            </a:r>
            <a:r>
              <a:rPr lang="ru-RU" sz="2700" dirty="0" smtClean="0"/>
              <a:t>лет.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11475919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76672"/>
            <a:ext cx="4061813" cy="494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5480357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С</a:t>
            </a:r>
            <a:r>
              <a:rPr lang="ru-RU" sz="2400" dirty="0" smtClean="0">
                <a:solidFill>
                  <a:schemeClr val="tx2"/>
                </a:solidFill>
              </a:rPr>
              <a:t>иреневая ленточка – символ борьбы с </a:t>
            </a:r>
            <a:r>
              <a:rPr lang="ru-RU" sz="2400" dirty="0" err="1" smtClean="0">
                <a:solidFill>
                  <a:schemeClr val="tx2"/>
                </a:solidFill>
              </a:rPr>
              <a:t>муковисцидозом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2692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712879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6820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514720"/>
          </a:xfrm>
        </p:spPr>
        <p:txBody>
          <a:bodyPr>
            <a:normAutofit/>
          </a:bodyPr>
          <a:lstStyle/>
          <a:p>
            <a:r>
              <a:rPr lang="ru-RU" sz="2400" dirty="0"/>
              <a:t>Слово «</a:t>
            </a:r>
            <a:r>
              <a:rPr lang="ru-RU" sz="2400" dirty="0" err="1"/>
              <a:t>муковисцидоз</a:t>
            </a:r>
            <a:r>
              <a:rPr lang="ru-RU" sz="2400" dirty="0"/>
              <a:t>» происходит от латинских слов </a:t>
            </a:r>
            <a:r>
              <a:rPr lang="ru-RU" sz="2400" dirty="0" err="1"/>
              <a:t>mucus</a:t>
            </a:r>
            <a:r>
              <a:rPr lang="ru-RU" sz="2400" dirty="0"/>
              <a:t> — «слизь» и </a:t>
            </a:r>
            <a:r>
              <a:rPr lang="ru-RU" sz="2400" dirty="0" err="1"/>
              <a:t>viscidus</a:t>
            </a:r>
            <a:r>
              <a:rPr lang="ru-RU" sz="2400" dirty="0"/>
              <a:t> — «вязкий». Это название означает, что секреты (слизь), выделяемые различными органами, имеют слишком высокую вязкость и густоту. В результате страдают все эти органы: бронхолегочная система, поджелудочная железа, печень, железы кишечника, потовые и </a:t>
            </a:r>
            <a:r>
              <a:rPr lang="ru-RU" sz="2400" dirty="0" smtClean="0"/>
              <a:t>слюнные. </a:t>
            </a:r>
            <a:r>
              <a:rPr lang="ru-RU" sz="2400" dirty="0"/>
              <a:t>железы, половые </a:t>
            </a:r>
            <a:r>
              <a:rPr lang="ru-RU" sz="2400" dirty="0" smtClean="0"/>
              <a:t>железы.</a:t>
            </a:r>
            <a:endParaRPr lang="ru-RU" sz="2400" dirty="0"/>
          </a:p>
        </p:txBody>
      </p:sp>
      <p:pic>
        <p:nvPicPr>
          <p:cNvPr id="2051" name="Picture 3" descr="C:\Users\Admin\Desktop\aa(116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45365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62754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676456" cy="230082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omic Sans MS" pitchFamily="66" charset="0"/>
              </a:rPr>
              <a:t>В основе заболевания лежит генная мутация. Патологический ген локализуется в середине длинного плеча 7-й хромосомы. </a:t>
            </a:r>
            <a:r>
              <a:rPr lang="ru-RU" sz="2000" dirty="0" err="1">
                <a:latin typeface="Comic Sans MS" pitchFamily="66" charset="0"/>
              </a:rPr>
              <a:t>Муковисцидоз</a:t>
            </a:r>
            <a:r>
              <a:rPr lang="ru-RU" sz="2000" dirty="0">
                <a:latin typeface="Comic Sans MS" pitchFamily="66" charset="0"/>
              </a:rPr>
              <a:t> наследуется по аутосомно-рецессивному типу и регистрируется в большинстве стран Европы с частотой 1:2000 — 1:2500 новорождённых. В России в среднем частота болезни 1:10000 новорождённых. Если оба родителя гетерозиготные (являются носителями мутировавшего гена), то риск рождения больного </a:t>
            </a:r>
            <a:r>
              <a:rPr lang="ru-RU" sz="2000" dirty="0" err="1">
                <a:latin typeface="Comic Sans MS" pitchFamily="66" charset="0"/>
              </a:rPr>
              <a:t>муковисцидозом</a:t>
            </a:r>
            <a:r>
              <a:rPr lang="ru-RU" sz="2000" dirty="0">
                <a:latin typeface="Comic Sans MS" pitchFamily="66" charset="0"/>
              </a:rPr>
              <a:t> ребёнка составляет 25 %. Носители только одного дефектного гена (аллели) не болеют </a:t>
            </a:r>
            <a:r>
              <a:rPr lang="ru-RU" sz="2000" dirty="0" err="1">
                <a:latin typeface="Comic Sans MS" pitchFamily="66" charset="0"/>
              </a:rPr>
              <a:t>муковисцидозом</a:t>
            </a:r>
            <a:r>
              <a:rPr lang="ru-RU" sz="2000" dirty="0">
                <a:latin typeface="Comic Sans MS" pitchFamily="66" charset="0"/>
              </a:rPr>
              <a:t>. По данным исследований частота гетерозиготного носительства патологического гена равна 2—5 %.</a:t>
            </a: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.</a:t>
            </a:r>
            <a:br>
              <a:rPr lang="ru-RU" sz="2000" dirty="0" smtClean="0">
                <a:latin typeface="Comic Sans MS" pitchFamily="66" charset="0"/>
              </a:rPr>
            </a:b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26" name="Picture 2" descr="C:\Users\Admin\Desktop\x_2a4b31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31683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946768"/>
          </a:xfrm>
        </p:spPr>
        <p:txBody>
          <a:bodyPr>
            <a:normAutofit/>
          </a:bodyPr>
          <a:lstStyle/>
          <a:p>
            <a:r>
              <a:rPr lang="ru-RU" sz="2400" dirty="0"/>
              <a:t>Идентифицировано около 1000 мутаций гена </a:t>
            </a:r>
            <a:r>
              <a:rPr lang="ru-RU" sz="2400" dirty="0" err="1"/>
              <a:t>муковисцидоза</a:t>
            </a:r>
            <a:r>
              <a:rPr lang="ru-RU" sz="2400" dirty="0"/>
              <a:t>. Следствием мутации гена является нарушение структуры и функции белка, получившего название </a:t>
            </a:r>
            <a:r>
              <a:rPr lang="ru-RU" sz="2400" dirty="0" err="1">
                <a:solidFill>
                  <a:srgbClr val="FF0000"/>
                </a:solidFill>
              </a:rPr>
              <a:t>муковисцидозного</a:t>
            </a:r>
            <a:r>
              <a:rPr lang="ru-RU" sz="2400" dirty="0">
                <a:solidFill>
                  <a:srgbClr val="FF0000"/>
                </a:solidFill>
              </a:rPr>
              <a:t> трансмембранного регулятора проводимости (МВТП)</a:t>
            </a:r>
            <a:r>
              <a:rPr lang="ru-RU" sz="2400" dirty="0"/>
              <a:t>. Следствием этого является сгущение секретов желез внешней секреции, затруднение эвакуации секрета и изменение его физико-химических свойств, что, в свою очередь, и обуславливает клиническую картину заболевания.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1088"/>
            <a:ext cx="35283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76253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616623" cy="58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4228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87" y="116632"/>
            <a:ext cx="7498080" cy="27681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   В легких из-за скапливающейся вязкой мокроты развиваются воспалительные процессы. Нарушается вентиляция и кровоснабжение легких. Возникает мучительный кашель — это один из постоянных симптомов болезни. Легкие легко инфицируются, чаще всего стафилококком или синегнойной палочкой. У больных развиваются повторяющиеся бронхиты и пневмонии, иногда уже с первых месяцев жизни.</a:t>
            </a:r>
            <a:r>
              <a:rPr lang="ru-RU" sz="2400" dirty="0" smtClean="0">
                <a:latin typeface="Comic Sans MS" pitchFamily="66" charset="0"/>
              </a:rPr>
              <a:t> 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Рисунок 3" descr="hdc_0001_0002_0_img0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293096"/>
            <a:ext cx="7885532" cy="22322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an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857628"/>
            <a:ext cx="3714776" cy="278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Нередко имеется деформация пальцев рук (барабанные палочки) и ногтей (часовые стекла), как следствие тяжелой хронической гипоксии.</a:t>
            </a:r>
            <a:endParaRPr lang="ru-RU" sz="2400" dirty="0"/>
          </a:p>
        </p:txBody>
      </p:sp>
      <p:pic>
        <p:nvPicPr>
          <p:cNvPr id="4" name="Рисунок 3" descr="ClubbingFinger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785926"/>
            <a:ext cx="4117684" cy="2357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20688"/>
            <a:ext cx="7498080" cy="796950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Вы можете себе представить, что значит жить, не снимая противогаза? Противогаза, который с каждым днем работает все хуже и хуже. Примерно так живут больные </a:t>
            </a:r>
            <a:r>
              <a:rPr lang="ru-RU" sz="2400" i="1" dirty="0" err="1" smtClean="0"/>
              <a:t>муковисцидозом</a:t>
            </a:r>
            <a:r>
              <a:rPr lang="ru-RU" sz="2400" i="1" dirty="0" smtClean="0"/>
              <a:t>. Их легкие работают лишь на 25%.</a:t>
            </a:r>
            <a:endParaRPr lang="ru-RU" sz="2400" dirty="0"/>
          </a:p>
        </p:txBody>
      </p:sp>
      <p:pic>
        <p:nvPicPr>
          <p:cNvPr id="4" name="Рисунок 3" descr="123b3b6d4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2381250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u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4686"/>
            <a:ext cx="4000508" cy="305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197</TotalTime>
  <Words>684</Words>
  <Application>Microsoft Office PowerPoint</Application>
  <PresentationFormat>Экран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Презентация PowerPoint</vt:lpstr>
      <vt:lpstr>Муковисцидоз (кистозный фиброз) - наследственное заболевание, сопровождающееся нарушением функций многих желез, которые начинают вырабатывать патологический секрет, что в результате приводит к поражению пищеварительного тракта и легких.</vt:lpstr>
      <vt:lpstr>Слово «муковисцидоз» происходит от латинских слов mucus — «слизь» и viscidus — «вязкий». Это название означает, что секреты (слизь), выделяемые различными органами, имеют слишком высокую вязкость и густоту. В результате страдают все эти органы: бронхолегочная система, поджелудочная железа, печень, железы кишечника, потовые и слюнные. железы, половые железы.</vt:lpstr>
      <vt:lpstr>В основе заболевания лежит генная мутация. Патологический ген локализуется в середине длинного плеча 7-й хромосомы. Муковисцидоз наследуется по аутосомно-рецессивному типу и регистрируется в большинстве стран Европы с частотой 1:2000 — 1:2500 новорождённых. В России в среднем частота болезни 1:10000 новорождённых. Если оба родителя гетерозиготные (являются носителями мутировавшего гена), то риск рождения больного муковисцидозом ребёнка составляет 25 %. Носители только одного дефектного гена (аллели) не болеют муковисцидозом. По данным исследований частота гетерозиготного носительства патологического гена равна 2—5 %.   . </vt:lpstr>
      <vt:lpstr>Идентифицировано около 1000 мутаций гена муковисцидоза. Следствием мутации гена является нарушение структуры и функции белка, получившего название муковисцидозного трансмембранного регулятора проводимости (МВТП). Следствием этого является сгущение секретов желез внешней секреции, затруднение эвакуации секрета и изменение его физико-химических свойств, что, в свою очередь, и обуславливает клиническую картину заболевания. </vt:lpstr>
      <vt:lpstr>Презентация PowerPoint</vt:lpstr>
      <vt:lpstr>Презентация PowerPoint</vt:lpstr>
      <vt:lpstr>Нередко имеется деформация пальцев рук (барабанные палочки) и ногтей (часовые стекла), как следствие тяжелой хронической гипоксии.</vt:lpstr>
      <vt:lpstr>Вы можете себе представить, что значит жить, не снимая противогаза? Противогаза, который с каждым днем работает все хуже и хуже. Примерно так живут больные муковисцидозом. Их легкие работают лишь на 25%.</vt:lpstr>
      <vt:lpstr>Существует несколько форм муковисцидоза:</vt:lpstr>
      <vt:lpstr>Лёгочная форма</vt:lpstr>
      <vt:lpstr>Презентация PowerPoint</vt:lpstr>
      <vt:lpstr>Презентация PowerPoint</vt:lpstr>
      <vt:lpstr>Кишечная форма</vt:lpstr>
      <vt:lpstr>Редкие формы:</vt:lpstr>
      <vt:lpstr>Больные муковисцидозом не заразны и умственно совершенно полноценны. Они могут создавать семьи. Если второй супруг не является носителем дефектного гена, такие пары могут иметь здоровых детей, по-настоящему одаренных и интеллектуально развитых.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 при муковисцидозе до настоящего времени остаётся неблагоприятным. Летальность составляет 50—60 %, среди детей раннего возраста — выше. Поздняя диагностика заболевания и неадекватная терапия значительно ухудшают прогноз. Большое значение приобретает медико-генетическое консультирование семей, в которых есть больные муковисцидозом.  Критерием качества диагностики и лечения муковисцидоза является средняя продолжительность жизни больных. В европейских странах этот показатель достигает 40 лет, в Канаде и США — 48 лет, а в России — 22—29 лет.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2012-06-04T17:56:41Z</dcterms:created>
  <dcterms:modified xsi:type="dcterms:W3CDTF">2013-01-21T18:57:08Z</dcterms:modified>
</cp:coreProperties>
</file>